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63" r:id="rId6"/>
    <p:sldId id="257" r:id="rId7"/>
    <p:sldId id="258" r:id="rId8"/>
    <p:sldId id="259" r:id="rId9"/>
    <p:sldId id="260" r:id="rId10"/>
    <p:sldId id="261" r:id="rId11"/>
    <p:sldId id="262" r:id="rId12"/>
    <p:sldId id="264"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1476" y="6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DD16EA8-E573-417F-8595-DE57867D043D}" type="datetimeFigureOut">
              <a:rPr lang="en-US" smtClean="0"/>
              <a:t>1/22/2019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569CEF-EA9E-4852-98AA-EEFD09B97272}" type="slidenum">
              <a:rPr lang="en-US" smtClean="0"/>
              <a:t>‹#›</a:t>
            </a:fld>
            <a:endParaRPr lang="en-US"/>
          </a:p>
        </p:txBody>
      </p:sp>
    </p:spTree>
    <p:extLst>
      <p:ext uri="{BB962C8B-B14F-4D97-AF65-F5344CB8AC3E}">
        <p14:creationId xmlns:p14="http://schemas.microsoft.com/office/powerpoint/2010/main" val="35809211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D16EA8-E573-417F-8595-DE57867D043D}" type="datetimeFigureOut">
              <a:rPr lang="en-US" smtClean="0"/>
              <a:t>1/22/2019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569CEF-EA9E-4852-98AA-EEFD09B97272}" type="slidenum">
              <a:rPr lang="en-US" smtClean="0"/>
              <a:t>‹#›</a:t>
            </a:fld>
            <a:endParaRPr lang="en-US"/>
          </a:p>
        </p:txBody>
      </p:sp>
    </p:spTree>
    <p:extLst>
      <p:ext uri="{BB962C8B-B14F-4D97-AF65-F5344CB8AC3E}">
        <p14:creationId xmlns:p14="http://schemas.microsoft.com/office/powerpoint/2010/main" val="92597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D16EA8-E573-417F-8595-DE57867D043D}" type="datetimeFigureOut">
              <a:rPr lang="en-US" smtClean="0"/>
              <a:t>1/22/2019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569CEF-EA9E-4852-98AA-EEFD09B97272}" type="slidenum">
              <a:rPr lang="en-US" smtClean="0"/>
              <a:t>‹#›</a:t>
            </a:fld>
            <a:endParaRPr lang="en-US"/>
          </a:p>
        </p:txBody>
      </p:sp>
    </p:spTree>
    <p:extLst>
      <p:ext uri="{BB962C8B-B14F-4D97-AF65-F5344CB8AC3E}">
        <p14:creationId xmlns:p14="http://schemas.microsoft.com/office/powerpoint/2010/main" val="12085742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D16EA8-E573-417F-8595-DE57867D043D}" type="datetimeFigureOut">
              <a:rPr lang="en-US" smtClean="0"/>
              <a:t>1/22/2019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569CEF-EA9E-4852-98AA-EEFD09B97272}" type="slidenum">
              <a:rPr lang="en-US" smtClean="0"/>
              <a:t>‹#›</a:t>
            </a:fld>
            <a:endParaRPr lang="en-US"/>
          </a:p>
        </p:txBody>
      </p:sp>
    </p:spTree>
    <p:extLst>
      <p:ext uri="{BB962C8B-B14F-4D97-AF65-F5344CB8AC3E}">
        <p14:creationId xmlns:p14="http://schemas.microsoft.com/office/powerpoint/2010/main" val="13406683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DD16EA8-E573-417F-8595-DE57867D043D}" type="datetimeFigureOut">
              <a:rPr lang="en-US" smtClean="0"/>
              <a:t>1/22/2019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569CEF-EA9E-4852-98AA-EEFD09B97272}" type="slidenum">
              <a:rPr lang="en-US" smtClean="0"/>
              <a:t>‹#›</a:t>
            </a:fld>
            <a:endParaRPr lang="en-US"/>
          </a:p>
        </p:txBody>
      </p:sp>
    </p:spTree>
    <p:extLst>
      <p:ext uri="{BB962C8B-B14F-4D97-AF65-F5344CB8AC3E}">
        <p14:creationId xmlns:p14="http://schemas.microsoft.com/office/powerpoint/2010/main" val="379441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DD16EA8-E573-417F-8595-DE57867D043D}" type="datetimeFigureOut">
              <a:rPr lang="en-US" smtClean="0"/>
              <a:t>1/22/2019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569CEF-EA9E-4852-98AA-EEFD09B97272}" type="slidenum">
              <a:rPr lang="en-US" smtClean="0"/>
              <a:t>‹#›</a:t>
            </a:fld>
            <a:endParaRPr lang="en-US"/>
          </a:p>
        </p:txBody>
      </p:sp>
    </p:spTree>
    <p:extLst>
      <p:ext uri="{BB962C8B-B14F-4D97-AF65-F5344CB8AC3E}">
        <p14:creationId xmlns:p14="http://schemas.microsoft.com/office/powerpoint/2010/main" val="24403380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DD16EA8-E573-417F-8595-DE57867D043D}" type="datetimeFigureOut">
              <a:rPr lang="en-US" smtClean="0"/>
              <a:t>1/22/2019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8569CEF-EA9E-4852-98AA-EEFD09B97272}" type="slidenum">
              <a:rPr lang="en-US" smtClean="0"/>
              <a:t>‹#›</a:t>
            </a:fld>
            <a:endParaRPr lang="en-US"/>
          </a:p>
        </p:txBody>
      </p:sp>
    </p:spTree>
    <p:extLst>
      <p:ext uri="{BB962C8B-B14F-4D97-AF65-F5344CB8AC3E}">
        <p14:creationId xmlns:p14="http://schemas.microsoft.com/office/powerpoint/2010/main" val="1554855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DD16EA8-E573-417F-8595-DE57867D043D}" type="datetimeFigureOut">
              <a:rPr lang="en-US" smtClean="0"/>
              <a:t>1/22/2019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8569CEF-EA9E-4852-98AA-EEFD09B97272}" type="slidenum">
              <a:rPr lang="en-US" smtClean="0"/>
              <a:t>‹#›</a:t>
            </a:fld>
            <a:endParaRPr lang="en-US"/>
          </a:p>
        </p:txBody>
      </p:sp>
    </p:spTree>
    <p:extLst>
      <p:ext uri="{BB962C8B-B14F-4D97-AF65-F5344CB8AC3E}">
        <p14:creationId xmlns:p14="http://schemas.microsoft.com/office/powerpoint/2010/main" val="3701168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D16EA8-E573-417F-8595-DE57867D043D}" type="datetimeFigureOut">
              <a:rPr lang="en-US" smtClean="0"/>
              <a:t>1/22/2019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8569CEF-EA9E-4852-98AA-EEFD09B97272}" type="slidenum">
              <a:rPr lang="en-US" smtClean="0"/>
              <a:t>‹#›</a:t>
            </a:fld>
            <a:endParaRPr lang="en-US"/>
          </a:p>
        </p:txBody>
      </p:sp>
    </p:spTree>
    <p:extLst>
      <p:ext uri="{BB962C8B-B14F-4D97-AF65-F5344CB8AC3E}">
        <p14:creationId xmlns:p14="http://schemas.microsoft.com/office/powerpoint/2010/main" val="3037617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D16EA8-E573-417F-8595-DE57867D043D}" type="datetimeFigureOut">
              <a:rPr lang="en-US" smtClean="0"/>
              <a:t>1/22/2019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569CEF-EA9E-4852-98AA-EEFD09B97272}" type="slidenum">
              <a:rPr lang="en-US" smtClean="0"/>
              <a:t>‹#›</a:t>
            </a:fld>
            <a:endParaRPr lang="en-US"/>
          </a:p>
        </p:txBody>
      </p:sp>
    </p:spTree>
    <p:extLst>
      <p:ext uri="{BB962C8B-B14F-4D97-AF65-F5344CB8AC3E}">
        <p14:creationId xmlns:p14="http://schemas.microsoft.com/office/powerpoint/2010/main" val="3362965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D16EA8-E573-417F-8595-DE57867D043D}" type="datetimeFigureOut">
              <a:rPr lang="en-US" smtClean="0"/>
              <a:t>1/22/2019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569CEF-EA9E-4852-98AA-EEFD09B97272}" type="slidenum">
              <a:rPr lang="en-US" smtClean="0"/>
              <a:t>‹#›</a:t>
            </a:fld>
            <a:endParaRPr lang="en-US"/>
          </a:p>
        </p:txBody>
      </p:sp>
    </p:spTree>
    <p:extLst>
      <p:ext uri="{BB962C8B-B14F-4D97-AF65-F5344CB8AC3E}">
        <p14:creationId xmlns:p14="http://schemas.microsoft.com/office/powerpoint/2010/main" val="32344517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D16EA8-E573-417F-8595-DE57867D043D}" type="datetimeFigureOut">
              <a:rPr lang="en-US" smtClean="0"/>
              <a:t>1/22/2019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569CEF-EA9E-4852-98AA-EEFD09B97272}" type="slidenum">
              <a:rPr lang="en-US" smtClean="0"/>
              <a:t>‹#›</a:t>
            </a:fld>
            <a:endParaRPr lang="en-US"/>
          </a:p>
        </p:txBody>
      </p:sp>
    </p:spTree>
    <p:extLst>
      <p:ext uri="{BB962C8B-B14F-4D97-AF65-F5344CB8AC3E}">
        <p14:creationId xmlns:p14="http://schemas.microsoft.com/office/powerpoint/2010/main" val="810175153"/>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43000"/>
            <a:ext cx="7772400" cy="2438400"/>
          </a:xfrm>
        </p:spPr>
        <p:txBody>
          <a:bodyPr>
            <a:normAutofit/>
          </a:bodyPr>
          <a:lstStyle/>
          <a:p>
            <a:r>
              <a:rPr lang="en-US" sz="4800" dirty="0" err="1" smtClean="0">
                <a:solidFill>
                  <a:srgbClr val="002060"/>
                </a:solidFill>
              </a:rPr>
              <a:t>MyLearningPlan</a:t>
            </a:r>
            <a:endParaRPr lang="en-US" sz="4800" dirty="0">
              <a:solidFill>
                <a:srgbClr val="002060"/>
              </a:solidFill>
            </a:endParaRPr>
          </a:p>
        </p:txBody>
      </p:sp>
      <p:sp>
        <p:nvSpPr>
          <p:cNvPr id="3" name="Subtitle 2"/>
          <p:cNvSpPr>
            <a:spLocks noGrp="1"/>
          </p:cNvSpPr>
          <p:nvPr>
            <p:ph type="subTitle" idx="1"/>
          </p:nvPr>
        </p:nvSpPr>
        <p:spPr/>
        <p:txBody>
          <a:bodyPr/>
          <a:lstStyle/>
          <a:p>
            <a:r>
              <a:rPr lang="en-US" dirty="0" smtClean="0">
                <a:solidFill>
                  <a:srgbClr val="92D050"/>
                </a:solidFill>
              </a:rPr>
              <a:t>MSBSD Staff </a:t>
            </a:r>
          </a:p>
          <a:p>
            <a:r>
              <a:rPr lang="en-US" dirty="0" smtClean="0">
                <a:solidFill>
                  <a:srgbClr val="92D050"/>
                </a:solidFill>
              </a:rPr>
              <a:t>User Guide</a:t>
            </a:r>
            <a:endParaRPr lang="en-US" dirty="0">
              <a:solidFill>
                <a:srgbClr val="92D050"/>
              </a:solidFill>
            </a:endParaRPr>
          </a:p>
        </p:txBody>
      </p:sp>
      <p:pic>
        <p:nvPicPr>
          <p:cNvPr id="1026" name="Picture 2" descr="C:\Users\fj06326\AppData\Local\Microsoft\Windows\Temporary Internet Files\Content.IE5\76T97PYN\MP900448290[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381000"/>
            <a:ext cx="1823415" cy="2743200"/>
          </a:xfrm>
          <a:prstGeom prst="rect">
            <a:avLst/>
          </a:prstGeom>
          <a:noFill/>
          <a:effectLst>
            <a:outerShdw blurRad="533400" dist="50800" dir="5400000" algn="ctr" rotWithShape="0">
              <a:srgbClr val="000000">
                <a:alpha val="43137"/>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855297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Why use MLP?</a:t>
            </a:r>
            <a:endParaRPr lang="en-US" dirty="0">
              <a:solidFill>
                <a:schemeClr val="bg1"/>
              </a:solidFill>
            </a:endParaRPr>
          </a:p>
        </p:txBody>
      </p:sp>
      <p:sp>
        <p:nvSpPr>
          <p:cNvPr id="3" name="Content Placeholder 2"/>
          <p:cNvSpPr>
            <a:spLocks noGrp="1"/>
          </p:cNvSpPr>
          <p:nvPr>
            <p:ph idx="1"/>
          </p:nvPr>
        </p:nvSpPr>
        <p:spPr/>
        <p:txBody>
          <a:bodyPr/>
          <a:lstStyle/>
          <a:p>
            <a:pPr marL="0" indent="0">
              <a:buNone/>
            </a:pPr>
            <a:r>
              <a:rPr lang="en-US" dirty="0"/>
              <a:t>I</a:t>
            </a:r>
            <a:r>
              <a:rPr lang="en-US" dirty="0" smtClean="0"/>
              <a:t>n a nutshell, </a:t>
            </a:r>
            <a:r>
              <a:rPr lang="en-US" dirty="0" smtClean="0">
                <a:solidFill>
                  <a:schemeClr val="bg1"/>
                </a:solidFill>
              </a:rPr>
              <a:t>ALL</a:t>
            </a:r>
            <a:r>
              <a:rPr lang="en-US" dirty="0" smtClean="0"/>
              <a:t> professional development that is supported in some way by our district needs to be posted on MLP. Why?</a:t>
            </a:r>
          </a:p>
          <a:p>
            <a:r>
              <a:rPr lang="en-US" sz="2800" dirty="0" smtClean="0"/>
              <a:t>It is the most efficient way to advertise PD</a:t>
            </a:r>
          </a:p>
          <a:p>
            <a:r>
              <a:rPr lang="en-US" sz="2800" dirty="0" smtClean="0"/>
              <a:t>It is the means by which staff will register for PD</a:t>
            </a:r>
          </a:p>
          <a:p>
            <a:r>
              <a:rPr lang="en-US" sz="2800" dirty="0" smtClean="0"/>
              <a:t>It is a way to track PD enrollment and attendance</a:t>
            </a:r>
          </a:p>
          <a:p>
            <a:r>
              <a:rPr lang="en-US" sz="2800" dirty="0" smtClean="0"/>
              <a:t>It is a tool for gathering PD evaluation data </a:t>
            </a:r>
          </a:p>
          <a:p>
            <a:r>
              <a:rPr lang="en-US" sz="2800" dirty="0">
                <a:solidFill>
                  <a:schemeClr val="bg1"/>
                </a:solidFill>
              </a:rPr>
              <a:t>It is required for all </a:t>
            </a:r>
            <a:r>
              <a:rPr lang="en-US" sz="2800" dirty="0" smtClean="0">
                <a:solidFill>
                  <a:schemeClr val="bg1"/>
                </a:solidFill>
              </a:rPr>
              <a:t>grant </a:t>
            </a:r>
            <a:r>
              <a:rPr lang="en-US" sz="2800" dirty="0">
                <a:solidFill>
                  <a:schemeClr val="bg1"/>
                </a:solidFill>
              </a:rPr>
              <a:t>funded PD</a:t>
            </a:r>
          </a:p>
          <a:p>
            <a:endParaRPr lang="en-US" sz="2800" dirty="0"/>
          </a:p>
        </p:txBody>
      </p:sp>
    </p:spTree>
    <p:extLst>
      <p:ext uri="{BB962C8B-B14F-4D97-AF65-F5344CB8AC3E}">
        <p14:creationId xmlns:p14="http://schemas.microsoft.com/office/powerpoint/2010/main" val="32818378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Professional Growth </a:t>
            </a:r>
            <a:r>
              <a:rPr lang="en-US" dirty="0" smtClean="0"/>
              <a:t>as a Professional Development Tool</a:t>
            </a:r>
            <a:endParaRPr lang="en-US" dirty="0"/>
          </a:p>
        </p:txBody>
      </p:sp>
      <p:sp>
        <p:nvSpPr>
          <p:cNvPr id="3" name="Content Placeholder 2"/>
          <p:cNvSpPr>
            <a:spLocks noGrp="1"/>
          </p:cNvSpPr>
          <p:nvPr>
            <p:ph idx="1"/>
          </p:nvPr>
        </p:nvSpPr>
        <p:spPr/>
        <p:txBody>
          <a:bodyPr/>
          <a:lstStyle/>
          <a:p>
            <a:pPr marL="0" indent="0">
              <a:buNone/>
            </a:pPr>
            <a:r>
              <a:rPr lang="en-US" dirty="0" smtClean="0"/>
              <a:t>PG </a:t>
            </a:r>
            <a:r>
              <a:rPr lang="en-US" dirty="0" smtClean="0"/>
              <a:t>offers multiple options related to professional development depending on the nature of the user. </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812702833"/>
              </p:ext>
            </p:extLst>
          </p:nvPr>
        </p:nvGraphicFramePr>
        <p:xfrm>
          <a:off x="685800" y="3352800"/>
          <a:ext cx="7543800" cy="237744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20000"/>
                    </a:ext>
                  </a:extLst>
                </a:gridCol>
                <a:gridCol w="4495800">
                  <a:extLst>
                    <a:ext uri="{9D8B030D-6E8A-4147-A177-3AD203B41FA5}">
                      <a16:colId xmlns:a16="http://schemas.microsoft.com/office/drawing/2014/main" val="20001"/>
                    </a:ext>
                  </a:extLst>
                </a:gridCol>
              </a:tblGrid>
              <a:tr h="457200">
                <a:tc>
                  <a:txBody>
                    <a:bodyPr/>
                    <a:lstStyle/>
                    <a:p>
                      <a:r>
                        <a:rPr lang="en-US" dirty="0" smtClean="0"/>
                        <a:t>User</a:t>
                      </a:r>
                      <a:endParaRPr lang="en-US" dirty="0"/>
                    </a:p>
                  </a:txBody>
                  <a:tcPr/>
                </a:tc>
                <a:tc>
                  <a:txBody>
                    <a:bodyPr/>
                    <a:lstStyle/>
                    <a:p>
                      <a:r>
                        <a:rPr lang="en-US" dirty="0" smtClean="0"/>
                        <a:t>Purpose</a:t>
                      </a:r>
                      <a:endParaRPr lang="en-US" dirty="0"/>
                    </a:p>
                  </a:txBody>
                  <a:tcPr/>
                </a:tc>
                <a:extLst>
                  <a:ext uri="{0D108BD9-81ED-4DB2-BD59-A6C34878D82A}">
                    <a16:rowId xmlns:a16="http://schemas.microsoft.com/office/drawing/2014/main" val="10000"/>
                  </a:ext>
                </a:extLst>
              </a:tr>
              <a:tr h="701040">
                <a:tc>
                  <a:txBody>
                    <a:bodyPr/>
                    <a:lstStyle/>
                    <a:p>
                      <a:r>
                        <a:rPr lang="en-US" b="1" dirty="0" smtClean="0"/>
                        <a:t>Consumer</a:t>
                      </a:r>
                      <a:r>
                        <a:rPr lang="en-US" b="1" baseline="0" dirty="0" smtClean="0"/>
                        <a:t> of PD </a:t>
                      </a:r>
                      <a:r>
                        <a:rPr lang="en-US" baseline="0" dirty="0" smtClean="0"/>
                        <a:t>– staff  who are  in search of PD</a:t>
                      </a:r>
                      <a:endParaRPr lang="en-US" dirty="0"/>
                    </a:p>
                  </a:txBody>
                  <a:tcPr/>
                </a:tc>
                <a:tc>
                  <a:txBody>
                    <a:bodyPr/>
                    <a:lstStyle/>
                    <a:p>
                      <a:r>
                        <a:rPr lang="en-US" dirty="0" smtClean="0"/>
                        <a:t>To </a:t>
                      </a:r>
                      <a:r>
                        <a:rPr lang="en-US" b="1" dirty="0" smtClean="0"/>
                        <a:t>search</a:t>
                      </a:r>
                      <a:r>
                        <a:rPr lang="en-US" baseline="0" dirty="0" smtClean="0"/>
                        <a:t> </a:t>
                      </a:r>
                      <a:r>
                        <a:rPr lang="en-US" baseline="0" dirty="0" smtClean="0"/>
                        <a:t>and register for FLTs or trainings and manage  personal account</a:t>
                      </a:r>
                      <a:endParaRPr lang="en-US" dirty="0"/>
                    </a:p>
                  </a:txBody>
                  <a:tcPr/>
                </a:tc>
                <a:extLst>
                  <a:ext uri="{0D108BD9-81ED-4DB2-BD59-A6C34878D82A}">
                    <a16:rowId xmlns:a16="http://schemas.microsoft.com/office/drawing/2014/main" val="10001"/>
                  </a:ext>
                </a:extLst>
              </a:tr>
              <a:tr h="762000">
                <a:tc>
                  <a:txBody>
                    <a:bodyPr/>
                    <a:lstStyle/>
                    <a:p>
                      <a:r>
                        <a:rPr lang="en-US" b="1" dirty="0" smtClean="0"/>
                        <a:t>Provider</a:t>
                      </a:r>
                      <a:r>
                        <a:rPr lang="en-US" b="1" baseline="0" dirty="0" smtClean="0"/>
                        <a:t> of PD </a:t>
                      </a:r>
                      <a:r>
                        <a:rPr lang="en-US" baseline="0" dirty="0" smtClean="0"/>
                        <a:t>– staff who offer FLTs or trainings</a:t>
                      </a:r>
                      <a:endParaRPr lang="en-US" dirty="0"/>
                    </a:p>
                  </a:txBody>
                  <a:tcPr/>
                </a:tc>
                <a:tc>
                  <a:txBody>
                    <a:bodyPr/>
                    <a:lstStyle/>
                    <a:p>
                      <a:r>
                        <a:rPr lang="en-US" baseline="0" dirty="0" smtClean="0"/>
                        <a:t>To </a:t>
                      </a:r>
                      <a:r>
                        <a:rPr lang="en-US" b="1" baseline="0" dirty="0" smtClean="0"/>
                        <a:t>post</a:t>
                      </a:r>
                      <a:r>
                        <a:rPr lang="en-US" baseline="0" dirty="0" smtClean="0"/>
                        <a:t> </a:t>
                      </a:r>
                      <a:r>
                        <a:rPr lang="en-US" baseline="0" dirty="0" smtClean="0"/>
                        <a:t>and manage PD opportunities. Includes registration functions</a:t>
                      </a:r>
                      <a:endParaRPr lang="en-US" dirty="0"/>
                    </a:p>
                  </a:txBody>
                  <a:tcPr/>
                </a:tc>
                <a:extLst>
                  <a:ext uri="{0D108BD9-81ED-4DB2-BD59-A6C34878D82A}">
                    <a16:rowId xmlns:a16="http://schemas.microsoft.com/office/drawing/2014/main" val="10002"/>
                  </a:ext>
                </a:extLst>
              </a:tr>
              <a:tr h="457200">
                <a:tc>
                  <a:txBody>
                    <a:bodyPr/>
                    <a:lstStyle/>
                    <a:p>
                      <a:r>
                        <a:rPr lang="en-US" b="1" dirty="0" smtClean="0"/>
                        <a:t>District</a:t>
                      </a:r>
                      <a:r>
                        <a:rPr lang="en-US" b="1" baseline="0" dirty="0" smtClean="0"/>
                        <a:t> MLP coordinator</a:t>
                      </a:r>
                      <a:endParaRPr lang="en-US" b="1" dirty="0"/>
                    </a:p>
                  </a:txBody>
                  <a:tcPr/>
                </a:tc>
                <a:tc>
                  <a:txBody>
                    <a:bodyPr/>
                    <a:lstStyle/>
                    <a:p>
                      <a:r>
                        <a:rPr lang="en-US" dirty="0" smtClean="0"/>
                        <a:t>To </a:t>
                      </a:r>
                      <a:r>
                        <a:rPr lang="en-US" dirty="0" smtClean="0"/>
                        <a:t>monitor and </a:t>
                      </a:r>
                      <a:r>
                        <a:rPr lang="en-US" b="1" dirty="0" smtClean="0"/>
                        <a:t>manage</a:t>
                      </a:r>
                      <a:r>
                        <a:rPr lang="en-US" b="1" baseline="0" dirty="0" smtClean="0"/>
                        <a:t> </a:t>
                      </a:r>
                      <a:r>
                        <a:rPr lang="en-US" baseline="0" dirty="0" smtClean="0"/>
                        <a:t>postings</a:t>
                      </a:r>
                      <a:endParaRPr lang="en-US"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6478843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92D050"/>
                </a:solidFill>
              </a:rPr>
              <a:t>Consumer of PD </a:t>
            </a:r>
            <a:br>
              <a:rPr lang="en-US" b="1" dirty="0" smtClean="0">
                <a:solidFill>
                  <a:srgbClr val="92D050"/>
                </a:solidFill>
              </a:rPr>
            </a:br>
            <a:r>
              <a:rPr lang="en-US" sz="4000" dirty="0" smtClean="0"/>
              <a:t>Finding out what is available?</a:t>
            </a:r>
            <a:endParaRPr lang="en-US" sz="4000" dirty="0"/>
          </a:p>
        </p:txBody>
      </p:sp>
      <p:sp>
        <p:nvSpPr>
          <p:cNvPr id="3" name="Content Placeholder 2"/>
          <p:cNvSpPr>
            <a:spLocks noGrp="1"/>
          </p:cNvSpPr>
          <p:nvPr>
            <p:ph idx="1"/>
          </p:nvPr>
        </p:nvSpPr>
        <p:spPr>
          <a:xfrm>
            <a:off x="457200" y="1828800"/>
            <a:ext cx="8229600" cy="4525963"/>
          </a:xfrm>
        </p:spPr>
        <p:txBody>
          <a:bodyPr>
            <a:normAutofit lnSpcReduction="10000"/>
          </a:bodyPr>
          <a:lstStyle/>
          <a:p>
            <a:pPr marL="0" indent="0">
              <a:buNone/>
            </a:pPr>
            <a:r>
              <a:rPr lang="en-US" dirty="0" smtClean="0"/>
              <a:t>Use </a:t>
            </a:r>
            <a:r>
              <a:rPr lang="en-US" dirty="0" smtClean="0"/>
              <a:t>PG </a:t>
            </a:r>
            <a:r>
              <a:rPr lang="en-US" dirty="0" smtClean="0"/>
              <a:t>to find out what current professional development is being offered by following these steps;</a:t>
            </a:r>
          </a:p>
          <a:p>
            <a:r>
              <a:rPr lang="en-US" sz="3000" dirty="0" smtClean="0"/>
              <a:t>Access </a:t>
            </a:r>
            <a:r>
              <a:rPr lang="en-US" sz="3000" dirty="0" smtClean="0"/>
              <a:t>by </a:t>
            </a:r>
            <a:r>
              <a:rPr lang="en-US" sz="3000" dirty="0" smtClean="0"/>
              <a:t>using Employee Quick </a:t>
            </a:r>
            <a:r>
              <a:rPr lang="en-US" sz="3000" dirty="0" smtClean="0"/>
              <a:t>Links&gt;Frontline</a:t>
            </a:r>
            <a:endParaRPr lang="en-US" sz="3000" dirty="0" smtClean="0"/>
          </a:p>
          <a:p>
            <a:r>
              <a:rPr lang="en-US" sz="3000" dirty="0" smtClean="0"/>
              <a:t>Log in using your MSBSD network </a:t>
            </a:r>
            <a:r>
              <a:rPr lang="en-US" sz="3000" dirty="0" smtClean="0"/>
              <a:t>login</a:t>
            </a:r>
          </a:p>
          <a:p>
            <a:r>
              <a:rPr lang="en-US" sz="3000" dirty="0" smtClean="0"/>
              <a:t>Choose Professional Growth</a:t>
            </a:r>
            <a:endParaRPr lang="en-US" sz="3000" dirty="0" smtClean="0"/>
          </a:p>
          <a:p>
            <a:r>
              <a:rPr lang="en-US" sz="3000" dirty="0" smtClean="0"/>
              <a:t>In the left side bar, click </a:t>
            </a:r>
            <a:r>
              <a:rPr lang="en-US" sz="3000" dirty="0" smtClean="0"/>
              <a:t>on Activity Catalogs&gt; </a:t>
            </a:r>
            <a:r>
              <a:rPr lang="en-US" sz="3000" dirty="0" smtClean="0"/>
              <a:t>Mat-Su Catalog</a:t>
            </a:r>
          </a:p>
          <a:p>
            <a:r>
              <a:rPr lang="en-US" sz="3000" dirty="0" smtClean="0"/>
              <a:t>All PD offerings will appear </a:t>
            </a:r>
          </a:p>
          <a:p>
            <a:pPr marL="0" indent="0">
              <a:buNone/>
            </a:pPr>
            <a:endParaRPr lang="en-US" dirty="0"/>
          </a:p>
        </p:txBody>
      </p:sp>
    </p:spTree>
    <p:extLst>
      <p:ext uri="{BB962C8B-B14F-4D97-AF65-F5344CB8AC3E}">
        <p14:creationId xmlns:p14="http://schemas.microsoft.com/office/powerpoint/2010/main" val="12315937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 </a:t>
            </a:r>
            <a:r>
              <a:rPr lang="en-US" b="1" dirty="0" smtClean="0">
                <a:solidFill>
                  <a:srgbClr val="92D050"/>
                </a:solidFill>
              </a:rPr>
              <a:t>Consumer of PD</a:t>
            </a:r>
            <a:br>
              <a:rPr lang="en-US" b="1" dirty="0" smtClean="0">
                <a:solidFill>
                  <a:srgbClr val="92D050"/>
                </a:solidFill>
              </a:rPr>
            </a:br>
            <a:r>
              <a:rPr lang="en-US" sz="3800" dirty="0" smtClean="0"/>
              <a:t>Registering for an Event</a:t>
            </a:r>
            <a:endParaRPr lang="en-US" sz="3800" dirty="0"/>
          </a:p>
        </p:txBody>
      </p:sp>
      <p:sp>
        <p:nvSpPr>
          <p:cNvPr id="3" name="Content Placeholder 2"/>
          <p:cNvSpPr>
            <a:spLocks noGrp="1"/>
          </p:cNvSpPr>
          <p:nvPr>
            <p:ph idx="1"/>
          </p:nvPr>
        </p:nvSpPr>
        <p:spPr>
          <a:xfrm>
            <a:off x="359664" y="1752600"/>
            <a:ext cx="8229600" cy="4525963"/>
          </a:xfrm>
        </p:spPr>
        <p:txBody>
          <a:bodyPr/>
          <a:lstStyle/>
          <a:p>
            <a:r>
              <a:rPr lang="en-US" dirty="0" smtClean="0"/>
              <a:t>Once you are in the Mat-Su Catalog and have located an activity in which you are interested, simply click on the title and scroll to the bottom of the page where you will find the Sign Up Now button. See below</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4800600"/>
            <a:ext cx="5596129" cy="9144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627739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92D050"/>
                </a:solidFill>
              </a:rPr>
              <a:t>Consumer</a:t>
            </a:r>
            <a:r>
              <a:rPr lang="en-US" dirty="0" smtClean="0">
                <a:solidFill>
                  <a:srgbClr val="92D050"/>
                </a:solidFill>
              </a:rPr>
              <a:t> </a:t>
            </a:r>
            <a:r>
              <a:rPr lang="en-US" b="1" dirty="0" smtClean="0">
                <a:solidFill>
                  <a:srgbClr val="92D050"/>
                </a:solidFill>
              </a:rPr>
              <a:t>of PD</a:t>
            </a:r>
            <a:r>
              <a:rPr lang="en-US" dirty="0" smtClean="0">
                <a:solidFill>
                  <a:srgbClr val="92D050"/>
                </a:solidFill>
              </a:rPr>
              <a:t/>
            </a:r>
            <a:br>
              <a:rPr lang="en-US" dirty="0" smtClean="0">
                <a:solidFill>
                  <a:srgbClr val="92D050"/>
                </a:solidFill>
              </a:rPr>
            </a:br>
            <a:r>
              <a:rPr lang="en-US" sz="3800" dirty="0" smtClean="0"/>
              <a:t>Completing end of activity </a:t>
            </a:r>
            <a:r>
              <a:rPr lang="en-US" sz="3800" dirty="0" err="1" smtClean="0"/>
              <a:t>Eval</a:t>
            </a:r>
            <a:r>
              <a:rPr lang="en-US" dirty="0" smtClean="0"/>
              <a:t>.</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smtClean="0"/>
              <a:t>Once you have completed your activity (PD or FLT) you must complete the attached evaluation.</a:t>
            </a:r>
          </a:p>
          <a:p>
            <a:r>
              <a:rPr lang="en-US" dirty="0" smtClean="0"/>
              <a:t>Log in to </a:t>
            </a:r>
            <a:r>
              <a:rPr lang="en-US" dirty="0" smtClean="0"/>
              <a:t>PG</a:t>
            </a:r>
            <a:endParaRPr lang="en-US" dirty="0" smtClean="0"/>
          </a:p>
          <a:p>
            <a:r>
              <a:rPr lang="en-US" dirty="0" smtClean="0"/>
              <a:t>On your </a:t>
            </a:r>
            <a:r>
              <a:rPr lang="en-US" dirty="0" smtClean="0"/>
              <a:t>PG </a:t>
            </a:r>
            <a:r>
              <a:rPr lang="en-US" dirty="0" smtClean="0"/>
              <a:t>homepage, a list of Completed Activities appears</a:t>
            </a:r>
          </a:p>
          <a:p>
            <a:r>
              <a:rPr lang="en-US" dirty="0" smtClean="0"/>
              <a:t>Click on the yellow manage button to the left of the just completed activity </a:t>
            </a:r>
          </a:p>
          <a:p>
            <a:r>
              <a:rPr lang="en-US" dirty="0" smtClean="0"/>
              <a:t>Click on the yellow Evaluation and/or Survey button</a:t>
            </a:r>
          </a:p>
          <a:p>
            <a:r>
              <a:rPr lang="en-US" dirty="0" smtClean="0"/>
              <a:t>Complete form and be sure to Save before closing</a:t>
            </a:r>
            <a:endParaRPr lang="en-US" dirty="0"/>
          </a:p>
        </p:txBody>
      </p:sp>
    </p:spTree>
    <p:extLst>
      <p:ext uri="{BB962C8B-B14F-4D97-AF65-F5344CB8AC3E}">
        <p14:creationId xmlns:p14="http://schemas.microsoft.com/office/powerpoint/2010/main" val="23940709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Provider of PD</a:t>
            </a:r>
            <a:endParaRPr lang="en-US" dirty="0">
              <a:solidFill>
                <a:schemeClr val="bg1"/>
              </a:solidFill>
            </a:endParaRPr>
          </a:p>
        </p:txBody>
      </p:sp>
      <p:sp>
        <p:nvSpPr>
          <p:cNvPr id="3" name="Content Placeholder 2"/>
          <p:cNvSpPr>
            <a:spLocks noGrp="1"/>
          </p:cNvSpPr>
          <p:nvPr>
            <p:ph idx="1"/>
          </p:nvPr>
        </p:nvSpPr>
        <p:spPr/>
        <p:txBody>
          <a:bodyPr/>
          <a:lstStyle/>
          <a:p>
            <a:r>
              <a:rPr lang="en-US" dirty="0" smtClean="0"/>
              <a:t>Providers of PD are any MSBSD staff who are facilitating a training or teaching a FLT.</a:t>
            </a:r>
          </a:p>
          <a:p>
            <a:r>
              <a:rPr lang="en-US" dirty="0" smtClean="0"/>
              <a:t>Providers MUST have </a:t>
            </a:r>
            <a:r>
              <a:rPr lang="en-US" dirty="0" smtClean="0">
                <a:solidFill>
                  <a:srgbClr val="FFC000"/>
                </a:solidFill>
              </a:rPr>
              <a:t>Instructor</a:t>
            </a:r>
            <a:r>
              <a:rPr lang="en-US" dirty="0" smtClean="0"/>
              <a:t> level access with the </a:t>
            </a:r>
            <a:r>
              <a:rPr lang="en-US" dirty="0" smtClean="0">
                <a:solidFill>
                  <a:srgbClr val="FFC000"/>
                </a:solidFill>
              </a:rPr>
              <a:t>associated rights</a:t>
            </a:r>
            <a:r>
              <a:rPr lang="en-US" dirty="0" smtClean="0"/>
              <a:t> that will allow them to post and manage their activity</a:t>
            </a:r>
          </a:p>
          <a:p>
            <a:r>
              <a:rPr lang="en-US" dirty="0" smtClean="0"/>
              <a:t>Access levels and rights can only be acquired by contacting Rachel Dodd in the Office of Instruction.</a:t>
            </a:r>
            <a:endParaRPr lang="en-US" dirty="0"/>
          </a:p>
        </p:txBody>
      </p:sp>
    </p:spTree>
    <p:extLst>
      <p:ext uri="{BB962C8B-B14F-4D97-AF65-F5344CB8AC3E}">
        <p14:creationId xmlns:p14="http://schemas.microsoft.com/office/powerpoint/2010/main" val="49808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Providers of PD</a:t>
            </a:r>
            <a:endParaRPr lang="en-US" dirty="0">
              <a:solidFill>
                <a:schemeClr val="bg1"/>
              </a:solidFill>
            </a:endParaRPr>
          </a:p>
        </p:txBody>
      </p:sp>
      <p:sp>
        <p:nvSpPr>
          <p:cNvPr id="3" name="Content Placeholder 2"/>
          <p:cNvSpPr>
            <a:spLocks noGrp="1"/>
          </p:cNvSpPr>
          <p:nvPr>
            <p:ph idx="1"/>
          </p:nvPr>
        </p:nvSpPr>
        <p:spPr>
          <a:xfrm>
            <a:off x="457200" y="1219200"/>
            <a:ext cx="8229600" cy="4830763"/>
          </a:xfrm>
        </p:spPr>
        <p:txBody>
          <a:bodyPr>
            <a:normAutofit/>
          </a:bodyPr>
          <a:lstStyle/>
          <a:p>
            <a:pPr lvl="1">
              <a:buFont typeface="Arial" pitchFamily="34" charset="0"/>
              <a:buChar char="•"/>
            </a:pPr>
            <a:r>
              <a:rPr lang="en-US" dirty="0" smtClean="0"/>
              <a:t>Activities offered </a:t>
            </a:r>
            <a:r>
              <a:rPr lang="en-US" dirty="0" smtClean="0">
                <a:solidFill>
                  <a:srgbClr val="FFFF00"/>
                </a:solidFill>
              </a:rPr>
              <a:t>without credit </a:t>
            </a:r>
            <a:r>
              <a:rPr lang="en-US" dirty="0" smtClean="0"/>
              <a:t>should be posted directly to </a:t>
            </a:r>
            <a:r>
              <a:rPr lang="en-US" dirty="0" smtClean="0"/>
              <a:t>PG </a:t>
            </a:r>
            <a:r>
              <a:rPr lang="en-US" dirty="0" smtClean="0"/>
              <a:t>by the provider or department designee</a:t>
            </a:r>
          </a:p>
          <a:p>
            <a:pPr lvl="1">
              <a:buFont typeface="Arial" pitchFamily="34" charset="0"/>
              <a:buChar char="•"/>
            </a:pPr>
            <a:r>
              <a:rPr lang="en-US" dirty="0" smtClean="0"/>
              <a:t>Please see </a:t>
            </a:r>
            <a:r>
              <a:rPr lang="en-US" dirty="0" smtClean="0"/>
              <a:t>How to Add Activities in Professional Growth,  </a:t>
            </a:r>
            <a:r>
              <a:rPr lang="en-US" dirty="0" smtClean="0"/>
              <a:t>located on this site for step by step directions on how to complete your post.</a:t>
            </a:r>
          </a:p>
        </p:txBody>
      </p:sp>
    </p:spTree>
    <p:extLst>
      <p:ext uri="{BB962C8B-B14F-4D97-AF65-F5344CB8AC3E}">
        <p14:creationId xmlns:p14="http://schemas.microsoft.com/office/powerpoint/2010/main" val="2587046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Providers of PD</a:t>
            </a:r>
            <a:endParaRPr lang="en-US" dirty="0"/>
          </a:p>
        </p:txBody>
      </p:sp>
      <p:sp>
        <p:nvSpPr>
          <p:cNvPr id="3" name="Content Placeholder 2"/>
          <p:cNvSpPr>
            <a:spLocks noGrp="1"/>
          </p:cNvSpPr>
          <p:nvPr>
            <p:ph idx="1"/>
          </p:nvPr>
        </p:nvSpPr>
        <p:spPr/>
        <p:txBody>
          <a:bodyPr>
            <a:normAutofit/>
          </a:bodyPr>
          <a:lstStyle/>
          <a:p>
            <a:pPr marL="342900" lvl="1" indent="-342900">
              <a:buFont typeface="Arial" pitchFamily="34" charset="0"/>
              <a:buChar char="•"/>
            </a:pPr>
            <a:r>
              <a:rPr lang="en-US" dirty="0"/>
              <a:t>Activities offered </a:t>
            </a:r>
            <a:r>
              <a:rPr lang="en-US" dirty="0">
                <a:solidFill>
                  <a:srgbClr val="92D050"/>
                </a:solidFill>
              </a:rPr>
              <a:t>for credit</a:t>
            </a:r>
            <a:r>
              <a:rPr lang="en-US" dirty="0"/>
              <a:t>  REQUIRE the completion of the </a:t>
            </a:r>
            <a:r>
              <a:rPr lang="en-US" dirty="0" smtClean="0"/>
              <a:t>ED500 Proposal </a:t>
            </a:r>
            <a:r>
              <a:rPr lang="en-US" dirty="0"/>
              <a:t>Form that is submitted to </a:t>
            </a:r>
            <a:r>
              <a:rPr lang="en-US" dirty="0" smtClean="0"/>
              <a:t>first to Tammy </a:t>
            </a:r>
            <a:r>
              <a:rPr lang="en-US" dirty="0" err="1" smtClean="0"/>
              <a:t>Halfacre</a:t>
            </a:r>
            <a:r>
              <a:rPr lang="en-US" dirty="0" smtClean="0"/>
              <a:t> and then to UAA </a:t>
            </a:r>
            <a:r>
              <a:rPr lang="en-US" dirty="0"/>
              <a:t>for approval. This needs to be done </a:t>
            </a:r>
            <a:r>
              <a:rPr lang="en-US" dirty="0" smtClean="0"/>
              <a:t>before the </a:t>
            </a:r>
            <a:r>
              <a:rPr lang="en-US" dirty="0"/>
              <a:t>activity will be posted </a:t>
            </a:r>
            <a:r>
              <a:rPr lang="en-US" dirty="0" smtClean="0"/>
              <a:t>in </a:t>
            </a:r>
            <a:r>
              <a:rPr lang="en-US" dirty="0" smtClean="0"/>
              <a:t>Professional Growth by </a:t>
            </a:r>
            <a:r>
              <a:rPr lang="en-US" dirty="0"/>
              <a:t>the Office of Instruction. </a:t>
            </a:r>
            <a:endParaRPr lang="en-US" dirty="0" smtClean="0"/>
          </a:p>
          <a:p>
            <a:pPr marL="342900" lvl="1" indent="-342900">
              <a:buFont typeface="Arial" pitchFamily="34" charset="0"/>
              <a:buChar char="•"/>
            </a:pPr>
            <a:endParaRPr lang="en-US" dirty="0" smtClean="0"/>
          </a:p>
          <a:p>
            <a:pPr marL="342900" lvl="1" indent="-342900">
              <a:buFont typeface="Arial" pitchFamily="34" charset="0"/>
              <a:buChar char="•"/>
            </a:pPr>
            <a:r>
              <a:rPr lang="en-US" dirty="0" smtClean="0"/>
              <a:t>FLT Proposal Forms are found </a:t>
            </a:r>
            <a:r>
              <a:rPr lang="en-US" dirty="0" smtClean="0"/>
              <a:t>in </a:t>
            </a:r>
            <a:r>
              <a:rPr lang="en-US" dirty="0" smtClean="0"/>
              <a:t>the </a:t>
            </a:r>
            <a:r>
              <a:rPr lang="en-US" dirty="0" smtClean="0"/>
              <a:t>Google Principal Drive or can be obtained from </a:t>
            </a:r>
            <a:r>
              <a:rPr lang="en-US" smtClean="0"/>
              <a:t>Tammy Halfacre.</a:t>
            </a:r>
            <a:endParaRPr lang="en-US" dirty="0"/>
          </a:p>
          <a:p>
            <a:endParaRPr lang="en-US" dirty="0"/>
          </a:p>
        </p:txBody>
      </p:sp>
    </p:spTree>
    <p:extLst>
      <p:ext uri="{BB962C8B-B14F-4D97-AF65-F5344CB8AC3E}">
        <p14:creationId xmlns:p14="http://schemas.microsoft.com/office/powerpoint/2010/main" val="29901141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ystem_x0020_C xmlns="2008eeab-52a9-4c1c-9cc4-f8f463038a81">MLP</System_x0020_C>
    <PublishingStartDate xmlns="http://schemas.microsoft.com/sharepoint/v3" xsi:nil="true"/>
    <System_x0020_B xmlns="2008eeab-52a9-4c1c-9cc4-f8f463038a81">Other</System_x0020_B>
    <Job_x0020_Type1 xmlns="2008eeab-52a9-4c1c-9cc4-f8f463038a81">Office Staff</Job_x0020_Type1>
    <KB_x0020_Number xmlns="2008eeab-52a9-4c1c-9cc4-f8f463038a81">4643</KB_x0020_Number>
    <PublishingExpirationDate xmlns="http://schemas.microsoft.com/sharepoint/v3" xsi:nil="true"/>
    <System xmlns="2008eeab-52a9-4c1c-9cc4-f8f463038a81">Other Software</System>
    <Dept xmlns="2008eeab-52a9-4c1c-9cc4-f8f463038a81">Instruction</Dept>
    <IconOverlay xmlns="http://schemas.microsoft.com/sharepoint/v4"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E0D1097B401C94696CADFD1CE5C9C5A" ma:contentTypeVersion="55" ma:contentTypeDescription="Create a new document." ma:contentTypeScope="" ma:versionID="03af1a58bf4aa92ac55b106fd6708b3c">
  <xsd:schema xmlns:xsd="http://www.w3.org/2001/XMLSchema" xmlns:xs="http://www.w3.org/2001/XMLSchema" xmlns:p="http://schemas.microsoft.com/office/2006/metadata/properties" xmlns:ns1="http://schemas.microsoft.com/sharepoint/v3" xmlns:ns2="2008eeab-52a9-4c1c-9cc4-f8f463038a81" xmlns:ns3="d37df9e2-92b0-415e-a5b2-d9900022e358" xmlns:ns4="db77c560-e28b-4335-bace-56ea1cdfcf22" xmlns:ns5="http://schemas.microsoft.com/sharepoint/v4" targetNamespace="http://schemas.microsoft.com/office/2006/metadata/properties" ma:root="true" ma:fieldsID="5c26bfab78727076e215b91c1cf1ed35" ns1:_="" ns2:_="" ns3:_="" ns4:_="" ns5:_="">
    <xsd:import namespace="http://schemas.microsoft.com/sharepoint/v3"/>
    <xsd:import namespace="2008eeab-52a9-4c1c-9cc4-f8f463038a81"/>
    <xsd:import namespace="d37df9e2-92b0-415e-a5b2-d9900022e358"/>
    <xsd:import namespace="db77c560-e28b-4335-bace-56ea1cdfcf22"/>
    <xsd:import namespace="http://schemas.microsoft.com/sharepoint/v4"/>
    <xsd:element name="properties">
      <xsd:complexType>
        <xsd:sequence>
          <xsd:element name="documentManagement">
            <xsd:complexType>
              <xsd:all>
                <xsd:element ref="ns1:PublishingStartDate" minOccurs="0"/>
                <xsd:element ref="ns1:PublishingExpirationDate" minOccurs="0"/>
                <xsd:element ref="ns2:KB_x0020_Number"/>
                <xsd:element ref="ns2:System_x0020_B" minOccurs="0"/>
                <xsd:element ref="ns2:System_x0020_C" minOccurs="0"/>
                <xsd:element ref="ns2:Job_x0020_Type1"/>
                <xsd:element ref="ns2:System"/>
                <xsd:element ref="ns3:SharedWithUsers" minOccurs="0"/>
                <xsd:element ref="ns3:SharedWithDetails" minOccurs="0"/>
                <xsd:element ref="ns2:Dept"/>
                <xsd:element ref="ns4:LastSharedByUser" minOccurs="0"/>
                <xsd:element ref="ns4:LastSharedByTime" minOccurs="0"/>
                <xsd:element ref="ns5:IconOverlay" minOccurs="0"/>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ma:readOnly="fals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ma:readOnly="fals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2008eeab-52a9-4c1c-9cc4-f8f463038a81" elementFormDefault="qualified">
    <xsd:import namespace="http://schemas.microsoft.com/office/2006/documentManagement/types"/>
    <xsd:import namespace="http://schemas.microsoft.com/office/infopath/2007/PartnerControls"/>
    <xsd:element name="KB_x0020_Number" ma:index="6" ma:displayName="KB Number" ma:internalName="KB_x0020_Number" ma:readOnly="false">
      <xsd:simpleType>
        <xsd:restriction base="dms:Text">
          <xsd:maxLength value="5"/>
        </xsd:restriction>
      </xsd:simpleType>
    </xsd:element>
    <xsd:element name="System_x0020_B" ma:index="7" nillable="true" ma:displayName="Sub-System B" ma:internalName="System_x0020_B" ma:readOnly="false">
      <xsd:simpleType>
        <xsd:restriction base="dms:Text">
          <xsd:maxLength value="255"/>
        </xsd:restriction>
      </xsd:simpleType>
    </xsd:element>
    <xsd:element name="System_x0020_C" ma:index="8" nillable="true" ma:displayName="Sub-System C" ma:internalName="System_x0020_C" ma:readOnly="false">
      <xsd:simpleType>
        <xsd:restriction base="dms:Text">
          <xsd:maxLength value="255"/>
        </xsd:restriction>
      </xsd:simpleType>
    </xsd:element>
    <xsd:element name="Job_x0020_Type1" ma:index="9" ma:displayName="Job Type" ma:internalName="Job_x0020_Type1" ma:readOnly="false">
      <xsd:simpleType>
        <xsd:restriction base="dms:Text">
          <xsd:maxLength value="255"/>
        </xsd:restriction>
      </xsd:simpleType>
    </xsd:element>
    <xsd:element name="System" ma:index="10" ma:displayName="System Name" ma:internalName="System" ma:readOnly="false">
      <xsd:simpleType>
        <xsd:restriction base="dms:Text">
          <xsd:maxLength value="255"/>
        </xsd:restriction>
      </xsd:simpleType>
    </xsd:element>
    <xsd:element name="Dept" ma:index="17" ma:displayName="Dept" ma:internalName="Dept">
      <xsd:simpleType>
        <xsd:restriction base="dms:Text">
          <xsd:maxLength value="255"/>
        </xsd:restriction>
      </xsd:simpleType>
    </xsd:element>
    <xsd:element name="MediaServiceMetadata" ma:index="21" nillable="true" ma:displayName="MediaServiceMetadata" ma:description="" ma:hidden="true" ma:internalName="MediaServiceMetadata" ma:readOnly="true">
      <xsd:simpleType>
        <xsd:restriction base="dms:Note"/>
      </xsd:simpleType>
    </xsd:element>
    <xsd:element name="MediaServiceFastMetadata" ma:index="22" nillable="true" ma:displayName="MediaServiceFastMetadata" ma:description=""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37df9e2-92b0-415e-a5b2-d9900022e358" elementFormDefault="qualified">
    <xsd:import namespace="http://schemas.microsoft.com/office/2006/documentManagement/types"/>
    <xsd:import namespace="http://schemas.microsoft.com/office/infopath/2007/PartnerControls"/>
    <xsd:element name="SharedWithUsers" ma:index="15"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b77c560-e28b-4335-bace-56ea1cdfcf22" elementFormDefault="qualified">
    <xsd:import namespace="http://schemas.microsoft.com/office/2006/documentManagement/types"/>
    <xsd:import namespace="http://schemas.microsoft.com/office/infopath/2007/PartnerControls"/>
    <xsd:element name="LastSharedByUser" ma:index="18" nillable="true" ma:displayName="Last Shared By User" ma:description="" ma:internalName="LastSharedByUser" ma:readOnly="true">
      <xsd:simpleType>
        <xsd:restriction base="dms:Note">
          <xsd:maxLength value="255"/>
        </xsd:restriction>
      </xsd:simpleType>
    </xsd:element>
    <xsd:element name="LastSharedByTime" ma:index="19" nillable="true" ma:displayName="Last Shared By Time"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20"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1" ma:displayName="Content Type"/>
        <xsd:element ref="dc:title" minOccurs="0" maxOccurs="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E1A3F56-6815-417C-8EAE-3B68BBAA1EBF}">
  <ds:schemaRefs>
    <ds:schemaRef ds:uri="db77c560-e28b-4335-bace-56ea1cdfcf22"/>
    <ds:schemaRef ds:uri="http://purl.org/dc/elements/1.1/"/>
    <ds:schemaRef ds:uri="http://schemas.microsoft.com/office/2006/metadata/properties"/>
    <ds:schemaRef ds:uri="http://purl.org/dc/terms/"/>
    <ds:schemaRef ds:uri="http://schemas.microsoft.com/office/2006/documentManagement/types"/>
    <ds:schemaRef ds:uri="http://schemas.microsoft.com/office/infopath/2007/PartnerControls"/>
    <ds:schemaRef ds:uri="http://schemas.openxmlformats.org/package/2006/metadata/core-properties"/>
    <ds:schemaRef ds:uri="http://purl.org/dc/dcmitype/"/>
    <ds:schemaRef ds:uri="http://schemas.microsoft.com/sharepoint/v4"/>
    <ds:schemaRef ds:uri="d37df9e2-92b0-415e-a5b2-d9900022e358"/>
    <ds:schemaRef ds:uri="2008eeab-52a9-4c1c-9cc4-f8f463038a81"/>
    <ds:schemaRef ds:uri="http://schemas.microsoft.com/sharepoint/v3"/>
    <ds:schemaRef ds:uri="http://www.w3.org/XML/1998/namespace"/>
  </ds:schemaRefs>
</ds:datastoreItem>
</file>

<file path=customXml/itemProps2.xml><?xml version="1.0" encoding="utf-8"?>
<ds:datastoreItem xmlns:ds="http://schemas.openxmlformats.org/officeDocument/2006/customXml" ds:itemID="{547A47CF-C4C0-4388-A55F-7D709E7F279D}">
  <ds:schemaRefs>
    <ds:schemaRef ds:uri="http://schemas.microsoft.com/sharepoint/v3/contenttype/forms"/>
  </ds:schemaRefs>
</ds:datastoreItem>
</file>

<file path=customXml/itemProps3.xml><?xml version="1.0" encoding="utf-8"?>
<ds:datastoreItem xmlns:ds="http://schemas.openxmlformats.org/officeDocument/2006/customXml" ds:itemID="{9C74EAFE-BF24-4331-B7EF-7DB0DD95683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2008eeab-52a9-4c1c-9cc4-f8f463038a81"/>
    <ds:schemaRef ds:uri="d37df9e2-92b0-415e-a5b2-d9900022e358"/>
    <ds:schemaRef ds:uri="db77c560-e28b-4335-bace-56ea1cdfcf22"/>
    <ds:schemaRef ds:uri="http://schemas.microsoft.com/sharepoint/v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178</TotalTime>
  <Words>496</Words>
  <Application>Microsoft Office PowerPoint</Application>
  <PresentationFormat>On-screen Show (4:3)</PresentationFormat>
  <Paragraphs>47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Office Theme</vt:lpstr>
      <vt:lpstr>MyLearningPlan</vt:lpstr>
      <vt:lpstr>Why use MLP?</vt:lpstr>
      <vt:lpstr>Professional Growth as a Professional Development Tool</vt:lpstr>
      <vt:lpstr>Consumer of PD  Finding out what is available?</vt:lpstr>
      <vt:lpstr> Consumer of PD Registering for an Event</vt:lpstr>
      <vt:lpstr>Consumer of PD Completing end of activity Eval.</vt:lpstr>
      <vt:lpstr>Provider of PD</vt:lpstr>
      <vt:lpstr>Providers of PD</vt:lpstr>
      <vt:lpstr>Providers of PD</vt:lpstr>
    </vt:vector>
  </TitlesOfParts>
  <Company>Matanuska-Susitna Borough School District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Box User</dc:creator>
  <cp:lastModifiedBy>RACHEL DODD</cp:lastModifiedBy>
  <cp:revision>19</cp:revision>
  <dcterms:created xsi:type="dcterms:W3CDTF">2014-03-03T19:44:57Z</dcterms:created>
  <dcterms:modified xsi:type="dcterms:W3CDTF">2019-01-22T20:16:15Z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ideoSetEmbedCode">
    <vt:lpwstr/>
  </property>
  <property fmtid="{D5CDD505-2E9C-101B-9397-08002B2CF9AE}" pid="3" name="AlternateThumbnailUrl">
    <vt:lpwstr/>
  </property>
  <property fmtid="{D5CDD505-2E9C-101B-9397-08002B2CF9AE}" pid="4" name="URL">
    <vt:lpwstr/>
  </property>
  <property fmtid="{D5CDD505-2E9C-101B-9397-08002B2CF9AE}" pid="5" name="PeopleInMedia">
    <vt:lpwstr/>
  </property>
  <property fmtid="{D5CDD505-2E9C-101B-9397-08002B2CF9AE}" pid="6" name="DocumentSetDescription">
    <vt:lpwstr/>
  </property>
  <property fmtid="{D5CDD505-2E9C-101B-9397-08002B2CF9AE}" pid="7" name="ContentTypeId">
    <vt:lpwstr>0x010100BE0D1097B401C94696CADFD1CE5C9C5A</vt:lpwstr>
  </property>
  <property fmtid="{D5CDD505-2E9C-101B-9397-08002B2CF9AE}" pid="8" name="wic_System_Copyright">
    <vt:lpwstr/>
  </property>
  <property fmtid="{D5CDD505-2E9C-101B-9397-08002B2CF9AE}" pid="9" name="VideoSetDescription">
    <vt:lpwstr/>
  </property>
  <property fmtid="{D5CDD505-2E9C-101B-9397-08002B2CF9AE}" pid="10" name="VideoSetUserOverrideEncoding">
    <vt:lpwstr/>
  </property>
  <property fmtid="{D5CDD505-2E9C-101B-9397-08002B2CF9AE}" pid="11" name="VideoSetDefaultEncoding">
    <vt:lpwstr/>
  </property>
  <property fmtid="{D5CDD505-2E9C-101B-9397-08002B2CF9AE}" pid="12" name="VideoSetExternalLink">
    <vt:lpwstr/>
  </property>
  <property fmtid="{D5CDD505-2E9C-101B-9397-08002B2CF9AE}" pid="13" name="VideoSetRenditionsInfo">
    <vt:lpwstr/>
  </property>
  <property fmtid="{D5CDD505-2E9C-101B-9397-08002B2CF9AE}" pid="14" name="VideoRenditionLabel">
    <vt:lpwstr/>
  </property>
</Properties>
</file>